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8"/>
  </p:notesMasterIdLst>
  <p:sldIdLst>
    <p:sldId id="385" r:id="rId2"/>
    <p:sldId id="496" r:id="rId3"/>
    <p:sldId id="497" r:id="rId4"/>
    <p:sldId id="498" r:id="rId5"/>
    <p:sldId id="499" r:id="rId6"/>
    <p:sldId id="500" r:id="rId7"/>
    <p:sldId id="501" r:id="rId8"/>
    <p:sldId id="502" r:id="rId9"/>
    <p:sldId id="489" r:id="rId10"/>
    <p:sldId id="490" r:id="rId11"/>
    <p:sldId id="491" r:id="rId12"/>
    <p:sldId id="495" r:id="rId13"/>
    <p:sldId id="492" r:id="rId14"/>
    <p:sldId id="493" r:id="rId15"/>
    <p:sldId id="494" r:id="rId16"/>
    <p:sldId id="480" r:id="rId17"/>
    <p:sldId id="481" r:id="rId18"/>
    <p:sldId id="482" r:id="rId19"/>
    <p:sldId id="486" r:id="rId20"/>
    <p:sldId id="487" r:id="rId21"/>
    <p:sldId id="488" r:id="rId22"/>
    <p:sldId id="471" r:id="rId23"/>
    <p:sldId id="472" r:id="rId24"/>
    <p:sldId id="473" r:id="rId25"/>
    <p:sldId id="479" r:id="rId26"/>
    <p:sldId id="478" r:id="rId27"/>
    <p:sldId id="474" r:id="rId28"/>
    <p:sldId id="475" r:id="rId29"/>
    <p:sldId id="476" r:id="rId30"/>
    <p:sldId id="477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56" r:id="rId39"/>
    <p:sldId id="457" r:id="rId40"/>
    <p:sldId id="458" r:id="rId41"/>
    <p:sldId id="460" r:id="rId42"/>
    <p:sldId id="461" r:id="rId43"/>
    <p:sldId id="462" r:id="rId44"/>
    <p:sldId id="463" r:id="rId45"/>
    <p:sldId id="444" r:id="rId46"/>
    <p:sldId id="445" r:id="rId47"/>
    <p:sldId id="446" r:id="rId48"/>
    <p:sldId id="455" r:id="rId49"/>
    <p:sldId id="449" r:id="rId50"/>
    <p:sldId id="450" r:id="rId51"/>
    <p:sldId id="451" r:id="rId52"/>
    <p:sldId id="454" r:id="rId53"/>
    <p:sldId id="453" r:id="rId54"/>
    <p:sldId id="433" r:id="rId55"/>
    <p:sldId id="434" r:id="rId56"/>
    <p:sldId id="435" r:id="rId57"/>
    <p:sldId id="440" r:id="rId58"/>
    <p:sldId id="441" r:id="rId59"/>
    <p:sldId id="436" r:id="rId60"/>
    <p:sldId id="437" r:id="rId61"/>
    <p:sldId id="438" r:id="rId62"/>
    <p:sldId id="443" r:id="rId63"/>
    <p:sldId id="442" r:id="rId64"/>
    <p:sldId id="425" r:id="rId65"/>
    <p:sldId id="426" r:id="rId66"/>
    <p:sldId id="427" r:id="rId67"/>
    <p:sldId id="428" r:id="rId68"/>
    <p:sldId id="429" r:id="rId69"/>
    <p:sldId id="430" r:id="rId70"/>
    <p:sldId id="432" r:id="rId71"/>
    <p:sldId id="412" r:id="rId72"/>
    <p:sldId id="413" r:id="rId73"/>
    <p:sldId id="414" r:id="rId74"/>
    <p:sldId id="415" r:id="rId75"/>
    <p:sldId id="423" r:id="rId76"/>
    <p:sldId id="420" r:id="rId77"/>
    <p:sldId id="424" r:id="rId78"/>
    <p:sldId id="400" r:id="rId79"/>
    <p:sldId id="401" r:id="rId80"/>
    <p:sldId id="402" r:id="rId81"/>
    <p:sldId id="405" r:id="rId82"/>
    <p:sldId id="406" r:id="rId83"/>
    <p:sldId id="407" r:id="rId84"/>
    <p:sldId id="410" r:id="rId85"/>
    <p:sldId id="404" r:id="rId86"/>
    <p:sldId id="409" r:id="rId87"/>
    <p:sldId id="411" r:id="rId88"/>
    <p:sldId id="395" r:id="rId89"/>
    <p:sldId id="396" r:id="rId90"/>
    <p:sldId id="397" r:id="rId91"/>
    <p:sldId id="399" r:id="rId92"/>
    <p:sldId id="398" r:id="rId93"/>
    <p:sldId id="391" r:id="rId94"/>
    <p:sldId id="392" r:id="rId95"/>
    <p:sldId id="393" r:id="rId96"/>
    <p:sldId id="394" r:id="rId97"/>
    <p:sldId id="386" r:id="rId98"/>
    <p:sldId id="387" r:id="rId99"/>
    <p:sldId id="388" r:id="rId100"/>
    <p:sldId id="389" r:id="rId101"/>
    <p:sldId id="390" r:id="rId102"/>
    <p:sldId id="379" r:id="rId103"/>
    <p:sldId id="383" r:id="rId104"/>
    <p:sldId id="382" r:id="rId105"/>
    <p:sldId id="381" r:id="rId106"/>
    <p:sldId id="378" r:id="rId107"/>
    <p:sldId id="384" r:id="rId108"/>
    <p:sldId id="359" r:id="rId109"/>
    <p:sldId id="372" r:id="rId110"/>
    <p:sldId id="375" r:id="rId111"/>
    <p:sldId id="373" r:id="rId112"/>
    <p:sldId id="376" r:id="rId113"/>
    <p:sldId id="377" r:id="rId114"/>
    <p:sldId id="371" r:id="rId115"/>
    <p:sldId id="360" r:id="rId116"/>
    <p:sldId id="361" r:id="rId117"/>
    <p:sldId id="362" r:id="rId118"/>
    <p:sldId id="363" r:id="rId119"/>
    <p:sldId id="364" r:id="rId120"/>
    <p:sldId id="366" r:id="rId121"/>
    <p:sldId id="367" r:id="rId122"/>
    <p:sldId id="368" r:id="rId123"/>
    <p:sldId id="369" r:id="rId124"/>
    <p:sldId id="370" r:id="rId125"/>
    <p:sldId id="365" r:id="rId126"/>
    <p:sldId id="349" r:id="rId127"/>
    <p:sldId id="350" r:id="rId128"/>
    <p:sldId id="351" r:id="rId129"/>
    <p:sldId id="352" r:id="rId130"/>
    <p:sldId id="353" r:id="rId131"/>
    <p:sldId id="354" r:id="rId132"/>
    <p:sldId id="355" r:id="rId133"/>
    <p:sldId id="356" r:id="rId134"/>
    <p:sldId id="357" r:id="rId135"/>
    <p:sldId id="358" r:id="rId136"/>
    <p:sldId id="279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3"/>
    <p:restoredTop sz="91325"/>
  </p:normalViewPr>
  <p:slideViewPr>
    <p:cSldViewPr snapToGrid="0" snapToObjects="1">
      <p:cViewPr varScale="1">
        <p:scale>
          <a:sx n="112" d="100"/>
          <a:sy n="112" d="100"/>
        </p:scale>
        <p:origin x="232" y="2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21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5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2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7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5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2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5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3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8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91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8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4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97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2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40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970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Recitation cancelled (postponed?)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</p:spTree>
    <p:extLst>
      <p:ext uri="{BB962C8B-B14F-4D97-AF65-F5344CB8AC3E}">
        <p14:creationId xmlns:p14="http://schemas.microsoft.com/office/powerpoint/2010/main" val="14941052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latin typeface="Avenir Next" panose="020B0503020202020204" pitchFamily="34" charset="0"/>
              </a:rPr>
              <a:t>UChicago</a:t>
            </a:r>
            <a:r>
              <a:rPr lang="en-US" sz="2200" dirty="0"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latin typeface="Avenir Next" panose="020B0503020202020204" pitchFamily="34" charset="0"/>
              </a:rPr>
              <a:t>CrocodileDB</a:t>
            </a:r>
            <a:endParaRPr lang="en-US" sz="2200" dirty="0"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12/9	Cong Yu (Google)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2474301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365496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OCC’s validation requires checking all </a:t>
            </a:r>
            <a:r>
              <a:rPr lang="en-US" dirty="0" err="1"/>
              <a:t>xacts</a:t>
            </a:r>
            <a:r>
              <a:rPr lang="en-US" dirty="0"/>
              <a:t> between start and finished-</a:t>
            </a:r>
            <a:r>
              <a:rPr lang="en-US" dirty="0" err="1"/>
              <a:t>tid</a:t>
            </a:r>
            <a:r>
              <a:rPr lang="en-US" dirty="0"/>
              <a:t>, which can be slow.  How can this O(n) cost be avoided?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Suppose conflicts are rare.  What issues might limit OCC’s scalability?</a:t>
            </a:r>
          </a:p>
        </p:txBody>
      </p:sp>
    </p:spTree>
    <p:extLst>
      <p:ext uri="{BB962C8B-B14F-4D97-AF65-F5344CB8AC3E}">
        <p14:creationId xmlns:p14="http://schemas.microsoft.com/office/powerpoint/2010/main" val="322346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30ED6-274D-FA48-9627-572D843F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505" y="765269"/>
            <a:ext cx="4994495" cy="53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365496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OCC’s validation requires checking all </a:t>
            </a:r>
            <a:r>
              <a:rPr lang="en-US" dirty="0" err="1"/>
              <a:t>xacts</a:t>
            </a:r>
            <a:r>
              <a:rPr lang="en-US" dirty="0"/>
              <a:t> between start and finished-</a:t>
            </a:r>
            <a:r>
              <a:rPr lang="en-US" dirty="0" err="1"/>
              <a:t>tid</a:t>
            </a:r>
            <a:r>
              <a:rPr lang="en-US" dirty="0"/>
              <a:t>, which can be slow.  How can this O(n) cost be avoided?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Suppose conflicts are rare.  What issues might limit OCC’s scalability?</a:t>
            </a:r>
          </a:p>
        </p:txBody>
      </p:sp>
    </p:spTree>
    <p:extLst>
      <p:ext uri="{BB962C8B-B14F-4D97-AF65-F5344CB8AC3E}">
        <p14:creationId xmlns:p14="http://schemas.microsoft.com/office/powerpoint/2010/main" val="332232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11705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How much does privacy </a:t>
            </a: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affect your choices of services to use?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696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Annotated project drafts sent via slack </a:t>
            </a:r>
          </a:p>
          <a:p>
            <a:pPr marL="0" indent="0">
              <a:buNone/>
            </a:pPr>
            <a:r>
              <a:rPr lang="en-US" dirty="0"/>
              <a:t>Come to office hours to discuss</a:t>
            </a:r>
          </a:p>
          <a:p>
            <a:pPr marL="0" indent="0">
              <a:buNone/>
            </a:pPr>
            <a:r>
              <a:rPr lang="en-US" dirty="0"/>
              <a:t>Next Tuesday’s 11/17 recitation cancelled (postponed?)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</p:spTree>
    <p:extLst>
      <p:ext uri="{BB962C8B-B14F-4D97-AF65-F5344CB8AC3E}">
        <p14:creationId xmlns:p14="http://schemas.microsoft.com/office/powerpoint/2010/main" val="171018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Discuss use cases for lineage.   Report details (user, goals, how to use the lineage, and drawbacks) for top 2 use cases.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How could lineage be materialized? Efficiently?</a:t>
            </a:r>
          </a:p>
        </p:txBody>
      </p:sp>
    </p:spTree>
    <p:extLst>
      <p:ext uri="{BB962C8B-B14F-4D97-AF65-F5344CB8AC3E}">
        <p14:creationId xmlns:p14="http://schemas.microsoft.com/office/powerpoint/2010/main" val="290880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4122962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06C60-25D0-7543-A337-91A02ADE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42" y="1427507"/>
            <a:ext cx="5143500" cy="40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5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Discuss use cases for lineage.   Report details (user, goals, how to use the lineage, and drawbacks) for top 2 use cases.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How could lineage be materialized? Efficiently?</a:t>
            </a:r>
          </a:p>
        </p:txBody>
      </p:sp>
    </p:spTree>
    <p:extLst>
      <p:ext uri="{BB962C8B-B14F-4D97-AF65-F5344CB8AC3E}">
        <p14:creationId xmlns:p14="http://schemas.microsoft.com/office/powerpoint/2010/main" val="4678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2087951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Choose your own topic!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780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Optional A5 is out (lineage)</a:t>
            </a:r>
          </a:p>
          <a:p>
            <a:pPr marL="0" indent="0">
              <a:buNone/>
            </a:pPr>
            <a:r>
              <a:rPr lang="en-US" dirty="0"/>
              <a:t>Optional </a:t>
            </a:r>
            <a:r>
              <a:rPr lang="en-US" dirty="0" err="1"/>
              <a:t>datalog</a:t>
            </a:r>
            <a:r>
              <a:rPr lang="en-US" dirty="0"/>
              <a:t> “assignment”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reviews are released</a:t>
            </a:r>
          </a:p>
          <a:p>
            <a:pPr marL="0" indent="0">
              <a:buNone/>
            </a:pPr>
            <a:r>
              <a:rPr lang="en-US" dirty="0"/>
              <a:t>Come to recitation/office hours to discuss, or ask on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47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39543-0A08-A54C-A2E6-B07E75AF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75" y="3553130"/>
            <a:ext cx="6772810" cy="2748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46A89-FC53-4742-BB3F-5F36A322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75" y="397401"/>
            <a:ext cx="6736880" cy="27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E636-38CD-D044-BE01-8CFEB2B1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6E17A-926B-8D4D-8929-CD9DB5DF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15" y="1525900"/>
            <a:ext cx="9212278" cy="69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pic>
        <p:nvPicPr>
          <p:cNvPr id="2050" name="Picture 2" descr="Aaron Elmore">
            <a:extLst>
              <a:ext uri="{FF2B5EF4-FFF2-40B4-BE49-F238E27FC236}">
                <a16:creationId xmlns:a16="http://schemas.microsoft.com/office/drawing/2014/main" id="{0FDBA8C0-15A4-014A-AA7A-9A443537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5" y="1085914"/>
            <a:ext cx="4348870" cy="43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G1: What are some potentially impactful use cases for </a:t>
            </a:r>
            <a:r>
              <a:rPr lang="en-US" sz="3200" dirty="0" err="1"/>
              <a:t>datalog</a:t>
            </a:r>
            <a:r>
              <a:rPr lang="en-US" sz="3200" dirty="0"/>
              <a:t> as compared to SQL?  Report the top 2.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G2: </a:t>
            </a:r>
            <a:r>
              <a:rPr lang="en-US" sz="3200" dirty="0" err="1"/>
              <a:t>Datalog</a:t>
            </a:r>
            <a:r>
              <a:rPr lang="en-US" sz="3200" dirty="0"/>
              <a:t> is equivalent to first order logic.  What makes negation and general expressions challenging?  Report 1 example.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G3: A4 was about hypothesis-driven experiment design.  Discuss what you did in A4 and what you learned.  Report the top 2 suggestions for exp design.</a:t>
            </a:r>
          </a:p>
        </p:txBody>
      </p:sp>
    </p:spTree>
    <p:extLst>
      <p:ext uri="{BB962C8B-B14F-4D97-AF65-F5344CB8AC3E}">
        <p14:creationId xmlns:p14="http://schemas.microsoft.com/office/powerpoint/2010/main" val="3739243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5FF14-5861-1241-9565-274D27EC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84" y="1673256"/>
            <a:ext cx="6237510" cy="35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5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What’s an awesome service </a:t>
            </a: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that you use or just like?</a:t>
            </a:r>
          </a:p>
          <a:p>
            <a:pPr marL="0" indent="0" algn="ctr">
              <a:buNone/>
            </a:pPr>
            <a:r>
              <a:rPr lang="en-US" sz="2000" dirty="0">
                <a:cs typeface="Arial" panose="020B0604020202020204" pitchFamily="34" charset="0"/>
              </a:rPr>
              <a:t>(tech, databases, or otherwise)</a:t>
            </a:r>
          </a:p>
        </p:txBody>
      </p:sp>
    </p:spTree>
    <p:extLst>
      <p:ext uri="{BB962C8B-B14F-4D97-AF65-F5344CB8AC3E}">
        <p14:creationId xmlns:p14="http://schemas.microsoft.com/office/powerpoint/2010/main" val="89660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G1: What are some potentially impactful use cases for </a:t>
            </a:r>
            <a:r>
              <a:rPr lang="en-US" sz="3200" dirty="0" err="1"/>
              <a:t>datalog</a:t>
            </a:r>
            <a:r>
              <a:rPr lang="en-US" sz="3200" dirty="0"/>
              <a:t> as compared to SQL?  Report the top 2.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G2: </a:t>
            </a:r>
            <a:r>
              <a:rPr lang="en-US" sz="3200" dirty="0" err="1"/>
              <a:t>Datalog</a:t>
            </a:r>
            <a:r>
              <a:rPr lang="en-US" sz="3200" dirty="0"/>
              <a:t> is equivalent to first order logic.  What makes negation and general expressions challenging?  Report 1 example.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G3: A4 was about hypothesis-driven experiment design.  Discuss what you did in A4 and what you learned.  Report the top 2 suggestions for exp design.</a:t>
            </a:r>
          </a:p>
        </p:txBody>
      </p:sp>
    </p:spTree>
    <p:extLst>
      <p:ext uri="{BB962C8B-B14F-4D97-AF65-F5344CB8AC3E}">
        <p14:creationId xmlns:p14="http://schemas.microsoft.com/office/powerpoint/2010/main" val="3963127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31329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Where do you usually get your news?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4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PC reviews due tomorrow</a:t>
            </a:r>
          </a:p>
          <a:p>
            <a:pPr marL="0" indent="0">
              <a:buNone/>
            </a:pPr>
            <a:r>
              <a:rPr lang="en-US" dirty="0"/>
              <a:t>A4 due tomorrow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52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99664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2278660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2" name="Picture 4" descr="Crayon Shin-chan Animation Television Show TV Asahi Cartoon, PNG, 648x721px, Watercolor, Cartoon, Flower, Frame, Heart Download Free">
            <a:extLst>
              <a:ext uri="{FF2B5EF4-FFF2-40B4-BE49-F238E27FC236}">
                <a16:creationId xmlns:a16="http://schemas.microsoft.com/office/drawing/2014/main" id="{B9779E43-17CF-A54D-93B5-D3B36C78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16" b="99029" l="10000" r="90000">
                        <a14:foregroundMark x1="38293" y1="11789" x2="49634" y2="6103"/>
                        <a14:foregroundMark x1="49634" y1="6103" x2="57561" y2="4854"/>
                        <a14:foregroundMark x1="57561" y1="4854" x2="74756" y2="19417"/>
                        <a14:foregroundMark x1="74756" y1="19417" x2="48049" y2="25243"/>
                        <a14:foregroundMark x1="48049" y1="25243" x2="35976" y2="23578"/>
                        <a14:foregroundMark x1="35976" y1="23578" x2="36951" y2="14563"/>
                        <a14:foregroundMark x1="36951" y1="14563" x2="46829" y2="10680"/>
                        <a14:foregroundMark x1="46829" y1="10680" x2="53537" y2="17476"/>
                        <a14:foregroundMark x1="53537" y1="17476" x2="57805" y2="10957"/>
                        <a14:foregroundMark x1="57805" y1="10957" x2="63415" y2="16366"/>
                        <a14:foregroundMark x1="58537" y1="24411" x2="59390" y2="23301"/>
                        <a14:foregroundMark x1="41829" y1="24688" x2="41829" y2="28988"/>
                        <a14:foregroundMark x1="31463" y1="94868" x2="52073" y2="95007"/>
                        <a14:foregroundMark x1="52073" y1="95007" x2="71707" y2="94591"/>
                        <a14:foregroundMark x1="71707" y1="94591" x2="72073" y2="94452"/>
                        <a14:foregroundMark x1="25732" y1="99584" x2="29390" y2="93204"/>
                        <a14:foregroundMark x1="29390" y1="93204" x2="57927" y2="88350"/>
                        <a14:foregroundMark x1="57927" y1="88350" x2="64634" y2="88211"/>
                        <a14:foregroundMark x1="64634" y1="88211" x2="71341" y2="93065"/>
                        <a14:foregroundMark x1="71341" y1="93065" x2="72561" y2="99029"/>
                        <a14:foregroundMark x1="43780" y1="25520" x2="44024" y2="26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39" y="3283752"/>
            <a:ext cx="4064880" cy="3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813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889170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 Mat Views</a:t>
            </a:r>
          </a:p>
        </p:txBody>
      </p:sp>
    </p:spTree>
    <p:extLst>
      <p:ext uri="{BB962C8B-B14F-4D97-AF65-F5344CB8AC3E}">
        <p14:creationId xmlns:p14="http://schemas.microsoft.com/office/powerpoint/2010/main" val="1160019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Discuss Tuesday’s lecture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(optional) A5 due tomorrow.  Submission link up tonight</a:t>
            </a:r>
          </a:p>
          <a:p>
            <a:pPr marL="0" indent="0">
              <a:buNone/>
            </a:pPr>
            <a:r>
              <a:rPr lang="en-US" dirty="0" err="1"/>
              <a:t>Junyoung</a:t>
            </a:r>
            <a:r>
              <a:rPr lang="en-US" dirty="0"/>
              <a:t> leads discussion on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12/10 In-class Presentations</a:t>
            </a:r>
          </a:p>
          <a:p>
            <a:pPr marL="0" indent="0">
              <a:buNone/>
            </a:pPr>
            <a:r>
              <a:rPr lang="en-US" dirty="0"/>
              <a:t>12/14 Report due</a:t>
            </a:r>
          </a:p>
        </p:txBody>
      </p:sp>
    </p:spTree>
    <p:extLst>
      <p:ext uri="{BB962C8B-B14F-4D97-AF65-F5344CB8AC3E}">
        <p14:creationId xmlns:p14="http://schemas.microsoft.com/office/powerpoint/2010/main" val="3150551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Paper draft due TODAY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class on election 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 2 reviews will be dedicated to your assigned PC papers</a:t>
            </a:r>
          </a:p>
          <a:p>
            <a:pPr marL="0" indent="0">
              <a:buNone/>
            </a:pPr>
            <a:r>
              <a:rPr lang="en-US" dirty="0"/>
              <a:t>Assignments out tomorrow</a:t>
            </a:r>
          </a:p>
        </p:txBody>
      </p:sp>
    </p:spTree>
    <p:extLst>
      <p:ext uri="{BB962C8B-B14F-4D97-AF65-F5344CB8AC3E}">
        <p14:creationId xmlns:p14="http://schemas.microsoft.com/office/powerpoint/2010/main" val="2168887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076125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29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1028" name="Picture 4" descr="Man with pug dog head in glasses showing thumbs up. Amusing man with pug dog head in checkered shirt and glasses and showing thumbs up over grey background stock image">
            <a:extLst>
              <a:ext uri="{FF2B5EF4-FFF2-40B4-BE49-F238E27FC236}">
                <a16:creationId xmlns:a16="http://schemas.microsoft.com/office/drawing/2014/main" id="{66CF0046-DD97-4B4C-8D80-27DCE01C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71" y="1430448"/>
            <a:ext cx="6367529" cy="42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B51AA7-43B9-DC4E-A29C-39A36BB8F23A}"/>
              </a:ext>
            </a:extLst>
          </p:cNvPr>
          <p:cNvSpPr/>
          <p:nvPr/>
        </p:nvSpPr>
        <p:spPr>
          <a:xfrm>
            <a:off x="60960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www.dreamstime.com</a:t>
            </a:r>
            <a:r>
              <a:rPr lang="en-US" sz="1200" dirty="0"/>
              <a:t>/photos-images/dog-thumbs-</a:t>
            </a:r>
            <a:r>
              <a:rPr lang="en-US" sz="1200" dirty="0" err="1"/>
              <a:t>up.html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4286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333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Materialized Views</a:t>
            </a:r>
          </a:p>
        </p:txBody>
      </p:sp>
    </p:spTree>
    <p:extLst>
      <p:ext uri="{BB962C8B-B14F-4D97-AF65-F5344CB8AC3E}">
        <p14:creationId xmlns:p14="http://schemas.microsoft.com/office/powerpoint/2010/main" val="1401148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Have you watched the social dilemma?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44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deadline has passed.  5 grace days in effect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70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A390-E0AC-5442-AF02-CA1BE1B3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72CCB-3860-C449-9F38-87504D6C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9F46E-FD42-2943-B0DE-CDF8E084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16694"/>
            <a:ext cx="9626600" cy="378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DADB1-E805-0D44-BB9B-3F080405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28" y="1447800"/>
            <a:ext cx="965200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A3D59-0012-824D-9542-8D39EFCF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743200"/>
            <a:ext cx="962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venir Next" panose="020B0503020202020204" pitchFamily="34" charset="0"/>
              </a:rPr>
              <a:t>10/27	Vasiliki </a:t>
            </a:r>
            <a:r>
              <a:rPr lang="en-US" sz="2200" b="1" dirty="0" err="1">
                <a:latin typeface="Avenir Next" panose="020B0503020202020204" pitchFamily="34" charset="0"/>
              </a:rPr>
              <a:t>Kalavri</a:t>
            </a:r>
            <a:r>
              <a:rPr lang="en-US" sz="2200" b="1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b="1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82908-581C-A841-BB25-C7E080C8F1A5}"/>
              </a:ext>
            </a:extLst>
          </p:cNvPr>
          <p:cNvSpPr txBox="1"/>
          <p:nvPr/>
        </p:nvSpPr>
        <p:spPr>
          <a:xfrm>
            <a:off x="6788020" y="365125"/>
            <a:ext cx="5403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Vasiliki’s talk is 4-5:30PM!</a:t>
            </a:r>
          </a:p>
          <a:p>
            <a:pPr algn="l"/>
            <a:r>
              <a:rPr lang="en-US" sz="3200" b="1" i="1" dirty="0">
                <a:solidFill>
                  <a:srgbClr val="FF0000"/>
                </a:solidFill>
                <a:latin typeface="Avenir Next" panose="020B0503020202020204" pitchFamily="34" charset="0"/>
              </a:rPr>
              <a:t>Replaces</a:t>
            </a: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 Tuesday Class</a:t>
            </a:r>
          </a:p>
        </p:txBody>
      </p:sp>
    </p:spTree>
    <p:extLst>
      <p:ext uri="{BB962C8B-B14F-4D97-AF65-F5344CB8AC3E}">
        <p14:creationId xmlns:p14="http://schemas.microsoft.com/office/powerpoint/2010/main" val="75435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latin typeface="Avenir Next" panose="020B0503020202020204" pitchFamily="34" charset="0"/>
              </a:rPr>
              <a:t>UChicago</a:t>
            </a:r>
            <a:r>
              <a:rPr lang="en-US" sz="2200" dirty="0"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latin typeface="Avenir Next" panose="020B0503020202020204" pitchFamily="34" charset="0"/>
              </a:rPr>
              <a:t>CrocodileDB</a:t>
            </a:r>
            <a:endParaRPr lang="en-US" sz="2200" dirty="0"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12/9	Cong Yu (Google)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798958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9459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s Up Crying Cat | Know Your Meme">
            <a:extLst>
              <a:ext uri="{FF2B5EF4-FFF2-40B4-BE49-F238E27FC236}">
                <a16:creationId xmlns:a16="http://schemas.microsoft.com/office/drawing/2014/main" id="{48C9B3CB-2514-D74F-973F-683A891E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28" y="604687"/>
            <a:ext cx="5708210" cy="54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058330" y="837832"/>
            <a:ext cx="2757486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SPEAKS UP</a:t>
            </a:r>
          </a:p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THUMB UP</a:t>
            </a:r>
          </a:p>
        </p:txBody>
      </p:sp>
    </p:spTree>
    <p:extLst>
      <p:ext uri="{BB962C8B-B14F-4D97-AF65-F5344CB8AC3E}">
        <p14:creationId xmlns:p14="http://schemas.microsoft.com/office/powerpoint/2010/main" val="3728635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implications!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4276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08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Incremental Dataflow</a:t>
            </a:r>
          </a:p>
        </p:txBody>
      </p:sp>
    </p:spTree>
    <p:extLst>
      <p:ext uri="{BB962C8B-B14F-4D97-AF65-F5344CB8AC3E}">
        <p14:creationId xmlns:p14="http://schemas.microsoft.com/office/powerpoint/2010/main" val="3095872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Favorite music artist/band!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684C7-B86D-934B-839E-D81CCB48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37" y="3128384"/>
            <a:ext cx="3022081" cy="2910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8C1F0-0C4B-9548-9560-87A9FD08EDC3}"/>
              </a:ext>
            </a:extLst>
          </p:cNvPr>
          <p:cNvSpPr txBox="1"/>
          <p:nvPr/>
        </p:nvSpPr>
        <p:spPr>
          <a:xfrm>
            <a:off x="9189474" y="603843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Is this a sandwich?</a:t>
            </a:r>
          </a:p>
        </p:txBody>
      </p:sp>
    </p:spTree>
    <p:extLst>
      <p:ext uri="{BB962C8B-B14F-4D97-AF65-F5344CB8AC3E}">
        <p14:creationId xmlns:p14="http://schemas.microsoft.com/office/powerpoint/2010/main" val="2727163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A4 out: hypothesis-driven experiment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EFB0-643C-EE4A-902A-7A24C64E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93" y="4990155"/>
            <a:ext cx="5449494" cy="3510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A6648-D31C-9C4F-8BAA-FCC2C4BCE32C}"/>
              </a:ext>
            </a:extLst>
          </p:cNvPr>
          <p:cNvSpPr txBox="1"/>
          <p:nvPr/>
        </p:nvSpPr>
        <p:spPr>
          <a:xfrm>
            <a:off x="8050594" y="5130802"/>
            <a:ext cx="313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Example draft submission from 2019 w6113</a:t>
            </a:r>
          </a:p>
        </p:txBody>
      </p:sp>
    </p:spTree>
    <p:extLst>
      <p:ext uri="{BB962C8B-B14F-4D97-AF65-F5344CB8AC3E}">
        <p14:creationId xmlns:p14="http://schemas.microsoft.com/office/powerpoint/2010/main" val="2405233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Reproduce and Extend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6610" cy="49339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motivation for what you will reproduce.</a:t>
            </a:r>
          </a:p>
          <a:p>
            <a:pPr marL="0" indent="0">
              <a:buNone/>
            </a:pPr>
            <a:r>
              <a:rPr lang="en-US" dirty="0"/>
              <a:t>Clear reason for why the system you will implement within is appropriate.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Detailed description of algorithms you will reproduce, and specifically how they will be implemented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</p:spTree>
    <p:extLst>
      <p:ext uri="{BB962C8B-B14F-4D97-AF65-F5344CB8AC3E}">
        <p14:creationId xmlns:p14="http://schemas.microsoft.com/office/powerpoint/2010/main" val="57305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40797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argument flow from problem to your novelty should be clear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Describe a naïve version of your solution highlights the ideas (but may be inefficient/unoptimized)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184C6-79B3-BF4B-B31E-84CDE6DC9BE1}"/>
              </a:ext>
            </a:extLst>
          </p:cNvPr>
          <p:cNvSpPr txBox="1"/>
          <p:nvPr/>
        </p:nvSpPr>
        <p:spPr>
          <a:xfrm>
            <a:off x="6096000" y="1825624"/>
            <a:ext cx="5613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venir Next" panose="020B0503020202020204" pitchFamily="34" charset="0"/>
              </a:rPr>
              <a:t>Related Work</a:t>
            </a:r>
          </a:p>
          <a:p>
            <a:r>
              <a:rPr lang="en-US" dirty="0">
                <a:latin typeface="Avenir Next" panose="020B0503020202020204" pitchFamily="34" charset="0"/>
              </a:rPr>
              <a:t>Define dimensions that distinguish your work from prior works</a:t>
            </a:r>
          </a:p>
          <a:p>
            <a:pPr algn="l"/>
            <a:endParaRPr lang="en-US" b="1" dirty="0">
              <a:latin typeface="Avenir Next" panose="020B0503020202020204" pitchFamily="34" charset="0"/>
            </a:endParaRPr>
          </a:p>
          <a:p>
            <a:pPr algn="l"/>
            <a:r>
              <a:rPr lang="en-US" b="1" dirty="0">
                <a:latin typeface="Avenir Next" panose="020B0503020202020204" pitchFamily="34" charset="0"/>
              </a:rPr>
              <a:t>Timely Dataflow </a:t>
            </a:r>
            <a:r>
              <a:rPr lang="en-US" dirty="0">
                <a:latin typeface="Avenir Next" panose="020B0503020202020204" pitchFamily="34" charset="0"/>
              </a:rPr>
              <a:t>defines similar categories: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Acyclic batch data flow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Incremental computation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Stream processing systems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Cyclic dataflows</a:t>
            </a:r>
          </a:p>
          <a:p>
            <a:pPr algn="l"/>
            <a:endParaRPr lang="en-US" dirty="0">
              <a:latin typeface="Avenir Next" panose="020B0503020202020204" pitchFamily="34" charset="0"/>
            </a:endParaRP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See </a:t>
            </a:r>
            <a:r>
              <a:rPr lang="en-US" b="1" dirty="0">
                <a:latin typeface="Avenir Next" panose="020B0503020202020204" pitchFamily="34" charset="0"/>
              </a:rPr>
              <a:t>How to Architect a Query Complier, Revisited </a:t>
            </a:r>
            <a:r>
              <a:rPr lang="en-US" dirty="0">
                <a:latin typeface="Avenir Next" panose="020B0503020202020204" pitchFamily="34" charset="0"/>
              </a:rPr>
              <a:t>for a strong related works section</a:t>
            </a:r>
          </a:p>
        </p:txBody>
      </p:sp>
    </p:spTree>
    <p:extLst>
      <p:ext uri="{BB962C8B-B14F-4D97-AF65-F5344CB8AC3E}">
        <p14:creationId xmlns:p14="http://schemas.microsoft.com/office/powerpoint/2010/main" val="4000856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CAD9D-E37A-464C-AEE9-E7EA4F76557B}"/>
              </a:ext>
            </a:extLst>
          </p:cNvPr>
          <p:cNvSpPr txBox="1"/>
          <p:nvPr/>
        </p:nvSpPr>
        <p:spPr>
          <a:xfrm rot="1377050">
            <a:off x="6187797" y="3491219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23383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Consider serializable OLTP and how to translate its components to serverless.  What translates well, what doesn’t?  Are three workarounds?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Consider an OLAP engine (say, snowflake), and how to translate it to serverless functions.  Discuss the pros, and technical challenges (and potential workarounds).</a:t>
            </a:r>
          </a:p>
        </p:txBody>
      </p:sp>
    </p:spTree>
    <p:extLst>
      <p:ext uri="{BB962C8B-B14F-4D97-AF65-F5344CB8AC3E}">
        <p14:creationId xmlns:p14="http://schemas.microsoft.com/office/powerpoint/2010/main" val="3397611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1258910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77ADA1-D00A-CA48-911F-DA92A55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35" y="1433265"/>
            <a:ext cx="669436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5706779" y="4953605"/>
            <a:ext cx="6276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 Thumbs 4 SPEAKING UP</a:t>
            </a:r>
          </a:p>
        </p:txBody>
      </p:sp>
    </p:spTree>
    <p:extLst>
      <p:ext uri="{BB962C8B-B14F-4D97-AF65-F5344CB8AC3E}">
        <p14:creationId xmlns:p14="http://schemas.microsoft.com/office/powerpoint/2010/main" val="2367791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668860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0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Batch Dataflow</a:t>
            </a:r>
          </a:p>
        </p:txBody>
      </p:sp>
    </p:spTree>
    <p:extLst>
      <p:ext uri="{BB962C8B-B14F-4D97-AF65-F5344CB8AC3E}">
        <p14:creationId xmlns:p14="http://schemas.microsoft.com/office/powerpoint/2010/main" val="1378763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 would be a good </a:t>
            </a:r>
            <a:r>
              <a:rPr lang="en-US" sz="3200">
                <a:cs typeface="Arial" panose="020B0604020202020204" pitchFamily="34" charset="0"/>
              </a:rPr>
              <a:t>warmup discussion </a:t>
            </a:r>
          </a:p>
          <a:p>
            <a:pPr marL="0" indent="0" algn="ctr">
              <a:buNone/>
            </a:pPr>
            <a:r>
              <a:rPr lang="en-US" sz="3200">
                <a:cs typeface="Arial" panose="020B0604020202020204" pitchFamily="34" charset="0"/>
              </a:rPr>
              <a:t>for next class?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22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11/29.  Submit through conf review site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1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4922301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600490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pic>
        <p:nvPicPr>
          <p:cNvPr id="1028" name="Picture 4" descr="Two Thumbs up for - rambo thumbs up | Meme Generator">
            <a:extLst>
              <a:ext uri="{FF2B5EF4-FFF2-40B4-BE49-F238E27FC236}">
                <a16:creationId xmlns:a16="http://schemas.microsoft.com/office/drawing/2014/main" id="{FB19F1AE-47B3-F544-941C-F97B4845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13" y="1073397"/>
            <a:ext cx="6595687" cy="47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650593" y="4676606"/>
            <a:ext cx="448712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SPEAKING UP</a:t>
            </a:r>
          </a:p>
        </p:txBody>
      </p:sp>
    </p:spTree>
    <p:extLst>
      <p:ext uri="{BB962C8B-B14F-4D97-AF65-F5344CB8AC3E}">
        <p14:creationId xmlns:p14="http://schemas.microsoft.com/office/powerpoint/2010/main" val="48777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880B3-F065-494B-931A-72C98766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194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51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3607567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UDFs</a:t>
            </a:r>
          </a:p>
        </p:txBody>
      </p:sp>
    </p:spTree>
    <p:extLst>
      <p:ext uri="{BB962C8B-B14F-4D97-AF65-F5344CB8AC3E}">
        <p14:creationId xmlns:p14="http://schemas.microsoft.com/office/powerpoint/2010/main" val="3704145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</a:t>
            </a:r>
            <a:r>
              <a:rPr lang="en-US" sz="3200" dirty="0">
                <a:cs typeface="Arial" panose="020B0604020202020204" pitchFamily="34" charset="0"/>
              </a:rPr>
              <a:t>at shows are you watching these days?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5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A2 graded, reference code is out</a:t>
            </a:r>
          </a:p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2841D-D74F-C646-B545-5E172C2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7" y="2661486"/>
            <a:ext cx="6760533" cy="35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AFCB-9D96-714A-AFEE-AC6FED940CDC}"/>
              </a:ext>
            </a:extLst>
          </p:cNvPr>
          <p:cNvSpPr txBox="1"/>
          <p:nvPr/>
        </p:nvSpPr>
        <p:spPr>
          <a:xfrm rot="20007408">
            <a:off x="4081115" y="642902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501774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498558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184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213658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E261CC-771A-2842-BEE8-814905AD9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Consider serializable OLTP and how to translate its components to serverless.  What translates well, what doesn’t?  Are three workarounds?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G2: Consider an OLAP engine (say, snowflake), and how to translate it to serverless functions.  Discuss the pros, and technical challenges (and potential workarounds).</a:t>
            </a:r>
          </a:p>
        </p:txBody>
      </p:sp>
    </p:spTree>
    <p:extLst>
      <p:ext uri="{BB962C8B-B14F-4D97-AF65-F5344CB8AC3E}">
        <p14:creationId xmlns:p14="http://schemas.microsoft.com/office/powerpoint/2010/main" val="139349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OCC</a:t>
            </a:r>
          </a:p>
        </p:txBody>
      </p:sp>
    </p:spTree>
    <p:extLst>
      <p:ext uri="{BB962C8B-B14F-4D97-AF65-F5344CB8AC3E}">
        <p14:creationId xmlns:p14="http://schemas.microsoft.com/office/powerpoint/2010/main" val="22711322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Avenir Next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7498</TotalTime>
  <Words>4410</Words>
  <Application>Microsoft Macintosh PowerPoint</Application>
  <PresentationFormat>Widescreen</PresentationFormat>
  <Paragraphs>944</Paragraphs>
  <Slides>136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4" baseType="lpstr">
      <vt:lpstr>Arial</vt:lpstr>
      <vt:lpstr>Avenir Book</vt:lpstr>
      <vt:lpstr>Avenir Next</vt:lpstr>
      <vt:lpstr>Calibri</vt:lpstr>
      <vt:lpstr>Cambria Math</vt:lpstr>
      <vt:lpstr>Consolas</vt:lpstr>
      <vt:lpstr>Impact</vt:lpstr>
      <vt:lpstr>Office Theme</vt:lpstr>
      <vt:lpstr>PowerPoint Presentation</vt:lpstr>
      <vt:lpstr>Class 20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19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18</vt:lpstr>
      <vt:lpstr>PowerPoint Presentation</vt:lpstr>
      <vt:lpstr>Logistics</vt:lpstr>
      <vt:lpstr>Each group assigns notetaker</vt:lpstr>
      <vt:lpstr>PowerPoint Presentation</vt:lpstr>
      <vt:lpstr>Each group assigns notetaker</vt:lpstr>
      <vt:lpstr>Class 18</vt:lpstr>
      <vt:lpstr>PowerPoint Presentation</vt:lpstr>
      <vt:lpstr>Logistics</vt:lpstr>
      <vt:lpstr>PowerPoint Presentation</vt:lpstr>
      <vt:lpstr>Reviews</vt:lpstr>
      <vt:lpstr>DB seminar talks</vt:lpstr>
      <vt:lpstr>Each group assigns notetaker</vt:lpstr>
      <vt:lpstr>PowerPoint Presentation</vt:lpstr>
      <vt:lpstr>Each group assigns notetaker</vt:lpstr>
      <vt:lpstr>Class 17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16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14</vt:lpstr>
      <vt:lpstr>PowerPoint Presentation</vt:lpstr>
      <vt:lpstr>Logistics</vt:lpstr>
      <vt:lpstr>PowerPoint Presentation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13</vt:lpstr>
      <vt:lpstr>PowerPoint Presentation</vt:lpstr>
      <vt:lpstr>Logistics</vt:lpstr>
      <vt:lpstr>Draft: Reproduce and Extend</vt:lpstr>
      <vt:lpstr>Draft: Research Project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12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11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203</cp:revision>
  <dcterms:created xsi:type="dcterms:W3CDTF">2020-09-08T14:06:51Z</dcterms:created>
  <dcterms:modified xsi:type="dcterms:W3CDTF">2020-11-19T18:12:55Z</dcterms:modified>
</cp:coreProperties>
</file>